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Impact" panose="020B0806030902050204" pitchFamily="34" charset="0"/>
      <p:regular r:id="rId9"/>
    </p:embeddedFont>
    <p:embeddedFont>
      <p:font typeface="Intro Rust" panose="020B0604020202020204" charset="0"/>
      <p:regular r:id="rId10"/>
    </p:embeddedFont>
    <p:embeddedFont>
      <p:font typeface="Roboto Bold" panose="02000000000000000000" pitchFamily="2" charset="0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12EFC7-1BD4-52B9-3143-9BBC4C40B78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6962438" y="190500"/>
            <a:ext cx="1177925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200">
                <a:solidFill>
                  <a:srgbClr val="000000">
                    <a:alpha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ISC: Protected 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B0080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2073" y="-300709"/>
            <a:ext cx="3605593" cy="4114800"/>
          </a:xfrm>
          <a:custGeom>
            <a:avLst/>
            <a:gdLst/>
            <a:ahLst/>
            <a:cxnLst/>
            <a:rect l="l" t="t" r="r" b="b"/>
            <a:pathLst>
              <a:path w="3605593" h="4114800">
                <a:moveTo>
                  <a:pt x="0" y="0"/>
                </a:moveTo>
                <a:lnTo>
                  <a:pt x="3605593" y="0"/>
                </a:lnTo>
                <a:lnTo>
                  <a:pt x="36055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-192073" y="6419568"/>
            <a:ext cx="3605593" cy="4114800"/>
          </a:xfrm>
          <a:custGeom>
            <a:avLst/>
            <a:gdLst/>
            <a:ahLst/>
            <a:cxnLst/>
            <a:rect l="l" t="t" r="r" b="b"/>
            <a:pathLst>
              <a:path w="3605593" h="4114800">
                <a:moveTo>
                  <a:pt x="0" y="0"/>
                </a:moveTo>
                <a:lnTo>
                  <a:pt x="3605593" y="0"/>
                </a:lnTo>
                <a:lnTo>
                  <a:pt x="36055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 rot="475006">
            <a:off x="955189" y="2099890"/>
            <a:ext cx="5789844" cy="5923114"/>
          </a:xfrm>
          <a:custGeom>
            <a:avLst/>
            <a:gdLst/>
            <a:ahLst/>
            <a:cxnLst/>
            <a:rect l="l" t="t" r="r" b="b"/>
            <a:pathLst>
              <a:path w="5789844" h="5923114">
                <a:moveTo>
                  <a:pt x="0" y="0"/>
                </a:moveTo>
                <a:lnTo>
                  <a:pt x="5789843" y="0"/>
                </a:lnTo>
                <a:lnTo>
                  <a:pt x="5789843" y="5923113"/>
                </a:lnTo>
                <a:lnTo>
                  <a:pt x="0" y="59231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 flipH="1">
            <a:off x="11537064" y="3473842"/>
            <a:ext cx="6955605" cy="6955605"/>
          </a:xfrm>
          <a:custGeom>
            <a:avLst/>
            <a:gdLst/>
            <a:ahLst/>
            <a:cxnLst/>
            <a:rect l="l" t="t" r="r" b="b"/>
            <a:pathLst>
              <a:path w="6955605" h="6955605">
                <a:moveTo>
                  <a:pt x="6955605" y="0"/>
                </a:moveTo>
                <a:lnTo>
                  <a:pt x="0" y="0"/>
                </a:lnTo>
                <a:lnTo>
                  <a:pt x="0" y="6955605"/>
                </a:lnTo>
                <a:lnTo>
                  <a:pt x="6955605" y="6955605"/>
                </a:lnTo>
                <a:lnTo>
                  <a:pt x="695560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4518988" y="6419568"/>
            <a:ext cx="2606362" cy="3175263"/>
          </a:xfrm>
          <a:custGeom>
            <a:avLst/>
            <a:gdLst/>
            <a:ahLst/>
            <a:cxnLst/>
            <a:rect l="l" t="t" r="r" b="b"/>
            <a:pathLst>
              <a:path w="2606362" h="3175263">
                <a:moveTo>
                  <a:pt x="0" y="0"/>
                </a:moveTo>
                <a:lnTo>
                  <a:pt x="2606362" y="0"/>
                </a:lnTo>
                <a:lnTo>
                  <a:pt x="2606362" y="3175264"/>
                </a:lnTo>
                <a:lnTo>
                  <a:pt x="0" y="31752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5014866" y="438140"/>
            <a:ext cx="2812865" cy="2805211"/>
          </a:xfrm>
          <a:custGeom>
            <a:avLst/>
            <a:gdLst/>
            <a:ahLst/>
            <a:cxnLst/>
            <a:rect l="l" t="t" r="r" b="b"/>
            <a:pathLst>
              <a:path w="2812865" h="2805211">
                <a:moveTo>
                  <a:pt x="0" y="0"/>
                </a:moveTo>
                <a:lnTo>
                  <a:pt x="2812865" y="0"/>
                </a:lnTo>
                <a:lnTo>
                  <a:pt x="2812865" y="2805211"/>
                </a:lnTo>
                <a:lnTo>
                  <a:pt x="0" y="28052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6644630" y="2840318"/>
            <a:ext cx="9784868" cy="31652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020"/>
              </a:lnSpc>
              <a:spcBef>
                <a:spcPct val="0"/>
              </a:spcBef>
            </a:pPr>
            <a:r>
              <a:rPr lang="en-US" sz="13356" spc="1429" dirty="0">
                <a:solidFill>
                  <a:srgbClr val="00B0F0"/>
                </a:solidFill>
                <a:latin typeface="Intro Rust"/>
                <a:ea typeface="Intro Rust"/>
                <a:cs typeface="Intro Rust"/>
                <a:sym typeface="Intro Rust"/>
              </a:rPr>
              <a:t>CYBER SAFETY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672271" y="6190968"/>
            <a:ext cx="5729585" cy="1109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rPr>
              <a:t>Post Program Lesson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B0080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03114">
            <a:off x="15825100" y="1543709"/>
            <a:ext cx="1622253" cy="2088738"/>
          </a:xfrm>
          <a:custGeom>
            <a:avLst/>
            <a:gdLst/>
            <a:ahLst/>
            <a:cxnLst/>
            <a:rect l="l" t="t" r="r" b="b"/>
            <a:pathLst>
              <a:path w="1622253" h="2088738">
                <a:moveTo>
                  <a:pt x="0" y="0"/>
                </a:moveTo>
                <a:lnTo>
                  <a:pt x="1622253" y="0"/>
                </a:lnTo>
                <a:lnTo>
                  <a:pt x="1622253" y="2088738"/>
                </a:lnTo>
                <a:lnTo>
                  <a:pt x="0" y="20887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2680968" y="3580138"/>
            <a:ext cx="12619597" cy="5584172"/>
          </a:xfrm>
          <a:custGeom>
            <a:avLst/>
            <a:gdLst/>
            <a:ahLst/>
            <a:cxnLst/>
            <a:rect l="l" t="t" r="r" b="b"/>
            <a:pathLst>
              <a:path w="12619597" h="5584172">
                <a:moveTo>
                  <a:pt x="0" y="0"/>
                </a:moveTo>
                <a:lnTo>
                  <a:pt x="12619597" y="0"/>
                </a:lnTo>
                <a:lnTo>
                  <a:pt x="12619597" y="5584172"/>
                </a:lnTo>
                <a:lnTo>
                  <a:pt x="0" y="55841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TextBox 4"/>
          <p:cNvSpPr txBox="1"/>
          <p:nvPr/>
        </p:nvSpPr>
        <p:spPr>
          <a:xfrm>
            <a:off x="2987435" y="1795098"/>
            <a:ext cx="12313130" cy="593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5000" spc="535" dirty="0">
                <a:solidFill>
                  <a:srgbClr val="00B0F0"/>
                </a:solidFill>
                <a:latin typeface="Intro Rust"/>
                <a:ea typeface="Intro Rust"/>
                <a:cs typeface="Intro Rust"/>
                <a:sym typeface="Intro Rust"/>
              </a:rPr>
              <a:t>Passwords</a:t>
            </a:r>
          </a:p>
        </p:txBody>
      </p:sp>
      <p:sp>
        <p:nvSpPr>
          <p:cNvPr id="5" name="Freeform 5"/>
          <p:cNvSpPr/>
          <p:nvPr/>
        </p:nvSpPr>
        <p:spPr>
          <a:xfrm>
            <a:off x="1835960" y="-90670"/>
            <a:ext cx="14309614" cy="4068228"/>
          </a:xfrm>
          <a:custGeom>
            <a:avLst/>
            <a:gdLst/>
            <a:ahLst/>
            <a:cxnLst/>
            <a:rect l="l" t="t" r="r" b="b"/>
            <a:pathLst>
              <a:path w="14309614" h="4068228">
                <a:moveTo>
                  <a:pt x="0" y="0"/>
                </a:moveTo>
                <a:lnTo>
                  <a:pt x="14309614" y="0"/>
                </a:lnTo>
                <a:lnTo>
                  <a:pt x="14309614" y="4068228"/>
                </a:lnTo>
                <a:lnTo>
                  <a:pt x="0" y="40682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01" t="-27584" r="-7422" b="-2800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492004" y="1219975"/>
            <a:ext cx="2188964" cy="2736205"/>
          </a:xfrm>
          <a:custGeom>
            <a:avLst/>
            <a:gdLst/>
            <a:ahLst/>
            <a:cxnLst/>
            <a:rect l="l" t="t" r="r" b="b"/>
            <a:pathLst>
              <a:path w="2188964" h="2736205">
                <a:moveTo>
                  <a:pt x="0" y="0"/>
                </a:moveTo>
                <a:lnTo>
                  <a:pt x="2188964" y="0"/>
                </a:lnTo>
                <a:lnTo>
                  <a:pt x="2188964" y="2736206"/>
                </a:lnTo>
                <a:lnTo>
                  <a:pt x="0" y="27362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16427929" y="8326619"/>
            <a:ext cx="1255488" cy="1252072"/>
          </a:xfrm>
          <a:custGeom>
            <a:avLst/>
            <a:gdLst/>
            <a:ahLst/>
            <a:cxnLst/>
            <a:rect l="l" t="t" r="r" b="b"/>
            <a:pathLst>
              <a:path w="1255488" h="1252072">
                <a:moveTo>
                  <a:pt x="0" y="0"/>
                </a:moveTo>
                <a:lnTo>
                  <a:pt x="1255488" y="0"/>
                </a:lnTo>
                <a:lnTo>
                  <a:pt x="1255488" y="1252072"/>
                </a:lnTo>
                <a:lnTo>
                  <a:pt x="0" y="12520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TextBox 8"/>
          <p:cNvSpPr txBox="1"/>
          <p:nvPr/>
        </p:nvSpPr>
        <p:spPr>
          <a:xfrm>
            <a:off x="2987435" y="4022921"/>
            <a:ext cx="11773088" cy="14407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07"/>
              </a:lnSpc>
            </a:pPr>
            <a:r>
              <a:rPr lang="en-US" sz="271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With all of the technology that is used in our everyday lives, stolen passwords and hacking are common dangers that we can take steps to protect ourselves from!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37912" y="5629565"/>
            <a:ext cx="11472134" cy="198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Choosing a safe and secure password is very important for our protection. Often, an individual may choose to use a simple word, phrase or number that is easy to remember, for all of the different accounts that they access.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29400" y="8027031"/>
            <a:ext cx="4603651" cy="464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 you think that is safe?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B0080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506008">
            <a:off x="12210220" y="6203017"/>
            <a:ext cx="7373821" cy="4147774"/>
          </a:xfrm>
          <a:custGeom>
            <a:avLst/>
            <a:gdLst/>
            <a:ahLst/>
            <a:cxnLst/>
            <a:rect l="l" t="t" r="r" b="b"/>
            <a:pathLst>
              <a:path w="7373821" h="4147774">
                <a:moveTo>
                  <a:pt x="0" y="0"/>
                </a:moveTo>
                <a:lnTo>
                  <a:pt x="7373821" y="0"/>
                </a:lnTo>
                <a:lnTo>
                  <a:pt x="7373821" y="4147774"/>
                </a:lnTo>
                <a:lnTo>
                  <a:pt x="0" y="4147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rot="1212804" flipV="1">
            <a:off x="-1799417" y="-372426"/>
            <a:ext cx="7373821" cy="4147774"/>
          </a:xfrm>
          <a:custGeom>
            <a:avLst/>
            <a:gdLst/>
            <a:ahLst/>
            <a:cxnLst/>
            <a:rect l="l" t="t" r="r" b="b"/>
            <a:pathLst>
              <a:path w="7373821" h="4147774">
                <a:moveTo>
                  <a:pt x="0" y="4147774"/>
                </a:moveTo>
                <a:lnTo>
                  <a:pt x="7373821" y="4147774"/>
                </a:lnTo>
                <a:lnTo>
                  <a:pt x="7373821" y="0"/>
                </a:lnTo>
                <a:lnTo>
                  <a:pt x="0" y="0"/>
                </a:lnTo>
                <a:lnTo>
                  <a:pt x="0" y="414777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887494" y="0"/>
            <a:ext cx="14309614" cy="4068228"/>
          </a:xfrm>
          <a:custGeom>
            <a:avLst/>
            <a:gdLst/>
            <a:ahLst/>
            <a:cxnLst/>
            <a:rect l="l" t="t" r="r" b="b"/>
            <a:pathLst>
              <a:path w="14309614" h="4068228">
                <a:moveTo>
                  <a:pt x="0" y="0"/>
                </a:moveTo>
                <a:lnTo>
                  <a:pt x="14309614" y="0"/>
                </a:lnTo>
                <a:lnTo>
                  <a:pt x="14309614" y="4068228"/>
                </a:lnTo>
                <a:lnTo>
                  <a:pt x="0" y="4068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001" t="-27584" r="-7422" b="-2800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2602135" y="3561240"/>
            <a:ext cx="12547102" cy="5552093"/>
          </a:xfrm>
          <a:custGeom>
            <a:avLst/>
            <a:gdLst/>
            <a:ahLst/>
            <a:cxnLst/>
            <a:rect l="l" t="t" r="r" b="b"/>
            <a:pathLst>
              <a:path w="12547102" h="5552093">
                <a:moveTo>
                  <a:pt x="0" y="0"/>
                </a:moveTo>
                <a:lnTo>
                  <a:pt x="12547102" y="0"/>
                </a:lnTo>
                <a:lnTo>
                  <a:pt x="12547102" y="5552092"/>
                </a:lnTo>
                <a:lnTo>
                  <a:pt x="0" y="55520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2719121" y="1834811"/>
            <a:ext cx="12313130" cy="593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5000" spc="535" dirty="0">
                <a:solidFill>
                  <a:srgbClr val="00B0F0"/>
                </a:solidFill>
                <a:latin typeface="Intro Rust"/>
                <a:ea typeface="Intro Rust"/>
                <a:cs typeface="Intro Rust"/>
                <a:sym typeface="Intro Rust"/>
              </a:rPr>
              <a:t>Passwords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526782" y="3839185"/>
            <a:ext cx="10697807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Can you guess some of the most common passwords that are used in the world?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60012" y="4787240"/>
            <a:ext cx="2842328" cy="3790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1. 123456</a:t>
            </a: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2. 123456789</a:t>
            </a: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3. qwerty</a:t>
            </a: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4. password</a:t>
            </a: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5. 1234567</a:t>
            </a: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6. 12345678</a:t>
            </a: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7. 12345</a:t>
            </a: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8. </a:t>
            </a:r>
            <a:r>
              <a:rPr lang="en-US" sz="2190" b="1" dirty="0" err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iloveyou</a:t>
            </a:r>
            <a:endParaRPr lang="en-US" sz="2190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9. 111111</a:t>
            </a:r>
          </a:p>
          <a:p>
            <a:pPr algn="ctr">
              <a:lnSpc>
                <a:spcPts val="3066"/>
              </a:lnSpc>
            </a:pPr>
            <a:r>
              <a:rPr lang="en-US" sz="219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 10. 123123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842962" y="5967961"/>
            <a:ext cx="5601142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 you think that these passwords would be easy to guess, or hack? 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407114" y="8487297"/>
            <a:ext cx="1255488" cy="1252072"/>
          </a:xfrm>
          <a:custGeom>
            <a:avLst/>
            <a:gdLst/>
            <a:ahLst/>
            <a:cxnLst/>
            <a:rect l="l" t="t" r="r" b="b"/>
            <a:pathLst>
              <a:path w="1255488" h="1252072">
                <a:moveTo>
                  <a:pt x="0" y="0"/>
                </a:moveTo>
                <a:lnTo>
                  <a:pt x="1255488" y="0"/>
                </a:lnTo>
                <a:lnTo>
                  <a:pt x="1255488" y="1252072"/>
                </a:lnTo>
                <a:lnTo>
                  <a:pt x="0" y="12520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B0080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7494" y="0"/>
            <a:ext cx="14309614" cy="4068228"/>
          </a:xfrm>
          <a:custGeom>
            <a:avLst/>
            <a:gdLst/>
            <a:ahLst/>
            <a:cxnLst/>
            <a:rect l="l" t="t" r="r" b="b"/>
            <a:pathLst>
              <a:path w="14309614" h="4068228">
                <a:moveTo>
                  <a:pt x="0" y="0"/>
                </a:moveTo>
                <a:lnTo>
                  <a:pt x="14309614" y="0"/>
                </a:lnTo>
                <a:lnTo>
                  <a:pt x="14309614" y="4068228"/>
                </a:lnTo>
                <a:lnTo>
                  <a:pt x="0" y="4068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01" t="-27584" r="-7422" b="-2800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2095343" y="3253731"/>
            <a:ext cx="13893915" cy="6148058"/>
          </a:xfrm>
          <a:custGeom>
            <a:avLst/>
            <a:gdLst/>
            <a:ahLst/>
            <a:cxnLst/>
            <a:rect l="l" t="t" r="r" b="b"/>
            <a:pathLst>
              <a:path w="13893915" h="6148058">
                <a:moveTo>
                  <a:pt x="0" y="0"/>
                </a:moveTo>
                <a:lnTo>
                  <a:pt x="13893915" y="0"/>
                </a:lnTo>
                <a:lnTo>
                  <a:pt x="13893915" y="6148057"/>
                </a:lnTo>
                <a:lnTo>
                  <a:pt x="0" y="61480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4778565" y="440524"/>
            <a:ext cx="3780345" cy="2813207"/>
          </a:xfrm>
          <a:custGeom>
            <a:avLst/>
            <a:gdLst/>
            <a:ahLst/>
            <a:cxnLst/>
            <a:rect l="l" t="t" r="r" b="b"/>
            <a:pathLst>
              <a:path w="3780345" h="2813207">
                <a:moveTo>
                  <a:pt x="0" y="0"/>
                </a:moveTo>
                <a:lnTo>
                  <a:pt x="3780345" y="0"/>
                </a:lnTo>
                <a:lnTo>
                  <a:pt x="3780345" y="2813207"/>
                </a:lnTo>
                <a:lnTo>
                  <a:pt x="0" y="2813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6631556" y="8006228"/>
            <a:ext cx="1255488" cy="1252072"/>
          </a:xfrm>
          <a:custGeom>
            <a:avLst/>
            <a:gdLst/>
            <a:ahLst/>
            <a:cxnLst/>
            <a:rect l="l" t="t" r="r" b="b"/>
            <a:pathLst>
              <a:path w="1255488" h="1252072">
                <a:moveTo>
                  <a:pt x="0" y="0"/>
                </a:moveTo>
                <a:lnTo>
                  <a:pt x="1255488" y="0"/>
                </a:lnTo>
                <a:lnTo>
                  <a:pt x="1255488" y="1252072"/>
                </a:lnTo>
                <a:lnTo>
                  <a:pt x="0" y="12520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3707793" y="1154639"/>
            <a:ext cx="11070772" cy="168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0"/>
              </a:lnSpc>
            </a:pPr>
            <a:r>
              <a:rPr lang="en-US" sz="5000" spc="535" dirty="0">
                <a:solidFill>
                  <a:srgbClr val="00B0F0"/>
                </a:solidFill>
                <a:latin typeface="Intro Rust"/>
                <a:ea typeface="Intro Rust"/>
                <a:cs typeface="Intro Rust"/>
                <a:sym typeface="Intro Rust"/>
              </a:rPr>
              <a:t>How safe is your password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34033" y="3991133"/>
            <a:ext cx="12616535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Before we learn about how to make our passwords safe, ask yourself the following questions (you do not need to share your answers out loud!):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39700" y="5766761"/>
            <a:ext cx="12208600" cy="2562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7303" lvl="1" indent="-313651" algn="l">
              <a:lnSpc>
                <a:spcPts val="4067"/>
              </a:lnSpc>
              <a:buFont typeface="Arial"/>
              <a:buChar char="•"/>
            </a:pPr>
            <a:r>
              <a:rPr lang="en-US" sz="290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 you use the same password for more than one account?</a:t>
            </a:r>
          </a:p>
          <a:p>
            <a:pPr marL="627303" lvl="1" indent="-313651" algn="l">
              <a:lnSpc>
                <a:spcPts val="4067"/>
              </a:lnSpc>
              <a:buFont typeface="Arial"/>
              <a:buChar char="•"/>
            </a:pPr>
            <a:r>
              <a:rPr lang="en-US" sz="290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Do your passwords use any important details about your life, such as a birthday, place, or family member’s name? </a:t>
            </a:r>
          </a:p>
          <a:p>
            <a:pPr marL="627303" lvl="1" indent="-313651" algn="l">
              <a:lnSpc>
                <a:spcPts val="4067"/>
              </a:lnSpc>
              <a:buFont typeface="Arial"/>
              <a:buChar char="•"/>
            </a:pPr>
            <a:r>
              <a:rPr lang="en-US" sz="2905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Have you written your passwords down somewhere to remember them?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B0080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506008">
            <a:off x="12210220" y="6203017"/>
            <a:ext cx="7373821" cy="4147774"/>
          </a:xfrm>
          <a:custGeom>
            <a:avLst/>
            <a:gdLst/>
            <a:ahLst/>
            <a:cxnLst/>
            <a:rect l="l" t="t" r="r" b="b"/>
            <a:pathLst>
              <a:path w="7373821" h="4147774">
                <a:moveTo>
                  <a:pt x="0" y="0"/>
                </a:moveTo>
                <a:lnTo>
                  <a:pt x="7373821" y="0"/>
                </a:lnTo>
                <a:lnTo>
                  <a:pt x="7373821" y="4147774"/>
                </a:lnTo>
                <a:lnTo>
                  <a:pt x="0" y="4147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rot="1212804" flipV="1">
            <a:off x="-1799417" y="-372426"/>
            <a:ext cx="7373821" cy="4147774"/>
          </a:xfrm>
          <a:custGeom>
            <a:avLst/>
            <a:gdLst/>
            <a:ahLst/>
            <a:cxnLst/>
            <a:rect l="l" t="t" r="r" b="b"/>
            <a:pathLst>
              <a:path w="7373821" h="4147774">
                <a:moveTo>
                  <a:pt x="0" y="4147774"/>
                </a:moveTo>
                <a:lnTo>
                  <a:pt x="7373821" y="4147774"/>
                </a:lnTo>
                <a:lnTo>
                  <a:pt x="7373821" y="0"/>
                </a:lnTo>
                <a:lnTo>
                  <a:pt x="0" y="0"/>
                </a:lnTo>
                <a:lnTo>
                  <a:pt x="0" y="414777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887494" y="0"/>
            <a:ext cx="14309614" cy="4068228"/>
          </a:xfrm>
          <a:custGeom>
            <a:avLst/>
            <a:gdLst/>
            <a:ahLst/>
            <a:cxnLst/>
            <a:rect l="l" t="t" r="r" b="b"/>
            <a:pathLst>
              <a:path w="14309614" h="4068228">
                <a:moveTo>
                  <a:pt x="0" y="0"/>
                </a:moveTo>
                <a:lnTo>
                  <a:pt x="14309614" y="0"/>
                </a:lnTo>
                <a:lnTo>
                  <a:pt x="14309614" y="4068228"/>
                </a:lnTo>
                <a:lnTo>
                  <a:pt x="0" y="4068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001" t="-27584" r="-7422" b="-2800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1887494" y="3270800"/>
            <a:ext cx="13832605" cy="6120928"/>
          </a:xfrm>
          <a:custGeom>
            <a:avLst/>
            <a:gdLst/>
            <a:ahLst/>
            <a:cxnLst/>
            <a:rect l="l" t="t" r="r" b="b"/>
            <a:pathLst>
              <a:path w="13832605" h="6120928">
                <a:moveTo>
                  <a:pt x="0" y="0"/>
                </a:moveTo>
                <a:lnTo>
                  <a:pt x="13832604" y="0"/>
                </a:lnTo>
                <a:lnTo>
                  <a:pt x="13832604" y="6120928"/>
                </a:lnTo>
                <a:lnTo>
                  <a:pt x="0" y="6120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16631556" y="8006228"/>
            <a:ext cx="1255488" cy="1252072"/>
          </a:xfrm>
          <a:custGeom>
            <a:avLst/>
            <a:gdLst/>
            <a:ahLst/>
            <a:cxnLst/>
            <a:rect l="l" t="t" r="r" b="b"/>
            <a:pathLst>
              <a:path w="1255488" h="1252072">
                <a:moveTo>
                  <a:pt x="0" y="0"/>
                </a:moveTo>
                <a:lnTo>
                  <a:pt x="1255488" y="0"/>
                </a:lnTo>
                <a:lnTo>
                  <a:pt x="1255488" y="1252072"/>
                </a:lnTo>
                <a:lnTo>
                  <a:pt x="0" y="12520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3473395" y="1500714"/>
            <a:ext cx="11341210" cy="1200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5000" spc="535" dirty="0">
                <a:solidFill>
                  <a:srgbClr val="00B0F0"/>
                </a:solidFill>
                <a:latin typeface="Intro Rust"/>
                <a:ea typeface="Intro Rust"/>
                <a:cs typeface="Intro Rust"/>
                <a:sym typeface="Intro Rust"/>
              </a:rPr>
              <a:t>How safe is your password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00192" y="8006228"/>
            <a:ext cx="11676693" cy="1280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9"/>
              </a:lnSpc>
            </a:pPr>
            <a:r>
              <a:rPr lang="en-US" sz="2463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 following are some important and helpful tips about how we can make our passwords safe, secure, and easy to remember! </a:t>
            </a:r>
          </a:p>
          <a:p>
            <a:pPr algn="ctr">
              <a:lnSpc>
                <a:spcPts val="3449"/>
              </a:lnSpc>
            </a:pPr>
            <a:endParaRPr lang="en-US" sz="2463" b="1" dirty="0">
              <a:solidFill>
                <a:srgbClr val="FFFFFF"/>
              </a:solidFill>
              <a:latin typeface="Roboto Bold"/>
              <a:ea typeface="Roboto Bold"/>
              <a:cs typeface="Roboto Bold"/>
              <a:sym typeface="Robot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26991" y="3662373"/>
            <a:ext cx="12623097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The following are some important and helpful tips about how we can make our passwords safe, secure, and easy to remember!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73689" y="4888950"/>
            <a:ext cx="12981842" cy="284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1251" lvl="1" indent="-245626" algn="l">
              <a:lnSpc>
                <a:spcPts val="3185"/>
              </a:lnSpc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Your password should be unique for each account that you access.</a:t>
            </a:r>
          </a:p>
          <a:p>
            <a:pPr marL="491251" lvl="1" indent="-245626" algn="l">
              <a:lnSpc>
                <a:spcPts val="3185"/>
              </a:lnSpc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Passwords should not contain any personal information or important details about your life.</a:t>
            </a:r>
          </a:p>
          <a:p>
            <a:pPr marL="491251" lvl="1" indent="-245626" algn="l">
              <a:lnSpc>
                <a:spcPts val="3185"/>
              </a:lnSpc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You should not tell anyone your passwords or write them down, except a safe and trusted adult such as a parent or guardian. </a:t>
            </a:r>
          </a:p>
          <a:p>
            <a:pPr marL="491251" lvl="1" indent="-245626" algn="l">
              <a:lnSpc>
                <a:spcPts val="3185"/>
              </a:lnSpc>
              <a:buFont typeface="Arial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Passwords should be long, and use random symbols, letters, and numbers to make them more secure.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B0080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8648" y="0"/>
            <a:ext cx="14309614" cy="4068228"/>
          </a:xfrm>
          <a:custGeom>
            <a:avLst/>
            <a:gdLst/>
            <a:ahLst/>
            <a:cxnLst/>
            <a:rect l="l" t="t" r="r" b="b"/>
            <a:pathLst>
              <a:path w="14309614" h="4068228">
                <a:moveTo>
                  <a:pt x="0" y="0"/>
                </a:moveTo>
                <a:lnTo>
                  <a:pt x="14309614" y="0"/>
                </a:lnTo>
                <a:lnTo>
                  <a:pt x="14309614" y="4068228"/>
                </a:lnTo>
                <a:lnTo>
                  <a:pt x="0" y="40682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01" t="-27584" r="-7422" b="-2800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>
            <a:off x="14778565" y="440524"/>
            <a:ext cx="3780345" cy="2813207"/>
          </a:xfrm>
          <a:custGeom>
            <a:avLst/>
            <a:gdLst/>
            <a:ahLst/>
            <a:cxnLst/>
            <a:rect l="l" t="t" r="r" b="b"/>
            <a:pathLst>
              <a:path w="3780345" h="2813207">
                <a:moveTo>
                  <a:pt x="0" y="0"/>
                </a:moveTo>
                <a:lnTo>
                  <a:pt x="3780345" y="0"/>
                </a:lnTo>
                <a:lnTo>
                  <a:pt x="3780345" y="2813207"/>
                </a:lnTo>
                <a:lnTo>
                  <a:pt x="0" y="2813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3765376" y="2857500"/>
            <a:ext cx="10757247" cy="7056342"/>
          </a:xfrm>
          <a:custGeom>
            <a:avLst/>
            <a:gdLst/>
            <a:ahLst/>
            <a:cxnLst/>
            <a:rect l="l" t="t" r="r" b="b"/>
            <a:pathLst>
              <a:path w="10245363" h="6594797">
                <a:moveTo>
                  <a:pt x="0" y="0"/>
                </a:moveTo>
                <a:lnTo>
                  <a:pt x="10245364" y="0"/>
                </a:lnTo>
                <a:lnTo>
                  <a:pt x="10245364" y="6594797"/>
                </a:lnTo>
                <a:lnTo>
                  <a:pt x="0" y="65947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TextBox 5"/>
          <p:cNvSpPr txBox="1"/>
          <p:nvPr/>
        </p:nvSpPr>
        <p:spPr>
          <a:xfrm>
            <a:off x="2746890" y="1578502"/>
            <a:ext cx="12313130" cy="835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00"/>
              </a:lnSpc>
            </a:pPr>
            <a:r>
              <a:rPr lang="en-US" sz="5000" spc="535" dirty="0">
                <a:solidFill>
                  <a:srgbClr val="00B0F0"/>
                </a:solidFill>
                <a:latin typeface="Intro Rust"/>
                <a:ea typeface="Intro Rust"/>
                <a:cs typeface="Intro Rust"/>
                <a:sym typeface="Intro Rust"/>
              </a:rPr>
              <a:t>Creating a password</a:t>
            </a:r>
          </a:p>
        </p:txBody>
      </p:sp>
      <p:sp>
        <p:nvSpPr>
          <p:cNvPr id="6" name="Freeform 6"/>
          <p:cNvSpPr/>
          <p:nvPr/>
        </p:nvSpPr>
        <p:spPr>
          <a:xfrm>
            <a:off x="16561122" y="8420100"/>
            <a:ext cx="1255488" cy="1252072"/>
          </a:xfrm>
          <a:custGeom>
            <a:avLst/>
            <a:gdLst/>
            <a:ahLst/>
            <a:cxnLst/>
            <a:rect l="l" t="t" r="r" b="b"/>
            <a:pathLst>
              <a:path w="1255488" h="1252072">
                <a:moveTo>
                  <a:pt x="0" y="0"/>
                </a:moveTo>
                <a:lnTo>
                  <a:pt x="1255488" y="0"/>
                </a:lnTo>
                <a:lnTo>
                  <a:pt x="1255488" y="1252072"/>
                </a:lnTo>
                <a:lnTo>
                  <a:pt x="0" y="12520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2B0080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506008">
            <a:off x="12210220" y="6203017"/>
            <a:ext cx="7373821" cy="4147774"/>
          </a:xfrm>
          <a:custGeom>
            <a:avLst/>
            <a:gdLst/>
            <a:ahLst/>
            <a:cxnLst/>
            <a:rect l="l" t="t" r="r" b="b"/>
            <a:pathLst>
              <a:path w="7373821" h="4147774">
                <a:moveTo>
                  <a:pt x="0" y="0"/>
                </a:moveTo>
                <a:lnTo>
                  <a:pt x="7373821" y="0"/>
                </a:lnTo>
                <a:lnTo>
                  <a:pt x="7373821" y="4147774"/>
                </a:lnTo>
                <a:lnTo>
                  <a:pt x="0" y="41477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3" name="Freeform 3"/>
          <p:cNvSpPr/>
          <p:nvPr/>
        </p:nvSpPr>
        <p:spPr>
          <a:xfrm rot="1212804" flipV="1">
            <a:off x="-1799417" y="-372426"/>
            <a:ext cx="7373821" cy="4147774"/>
          </a:xfrm>
          <a:custGeom>
            <a:avLst/>
            <a:gdLst/>
            <a:ahLst/>
            <a:cxnLst/>
            <a:rect l="l" t="t" r="r" b="b"/>
            <a:pathLst>
              <a:path w="7373821" h="4147774">
                <a:moveTo>
                  <a:pt x="0" y="4147774"/>
                </a:moveTo>
                <a:lnTo>
                  <a:pt x="7373821" y="4147774"/>
                </a:lnTo>
                <a:lnTo>
                  <a:pt x="7373821" y="0"/>
                </a:lnTo>
                <a:lnTo>
                  <a:pt x="0" y="0"/>
                </a:lnTo>
                <a:lnTo>
                  <a:pt x="0" y="414777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1887494" y="0"/>
            <a:ext cx="14309614" cy="4068228"/>
          </a:xfrm>
          <a:custGeom>
            <a:avLst/>
            <a:gdLst/>
            <a:ahLst/>
            <a:cxnLst/>
            <a:rect l="l" t="t" r="r" b="b"/>
            <a:pathLst>
              <a:path w="14309614" h="4068228">
                <a:moveTo>
                  <a:pt x="0" y="0"/>
                </a:moveTo>
                <a:lnTo>
                  <a:pt x="14309614" y="0"/>
                </a:lnTo>
                <a:lnTo>
                  <a:pt x="14309614" y="4068228"/>
                </a:lnTo>
                <a:lnTo>
                  <a:pt x="0" y="4068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001" t="-27584" r="-7422" b="-28009"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2547842" y="3372978"/>
            <a:ext cx="13073130" cy="5784860"/>
          </a:xfrm>
          <a:custGeom>
            <a:avLst/>
            <a:gdLst/>
            <a:ahLst/>
            <a:cxnLst/>
            <a:rect l="l" t="t" r="r" b="b"/>
            <a:pathLst>
              <a:path w="13073130" h="5784860">
                <a:moveTo>
                  <a:pt x="0" y="0"/>
                </a:moveTo>
                <a:lnTo>
                  <a:pt x="13073130" y="0"/>
                </a:lnTo>
                <a:lnTo>
                  <a:pt x="13073130" y="5784860"/>
                </a:lnTo>
                <a:lnTo>
                  <a:pt x="0" y="57848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TextBox 6"/>
          <p:cNvSpPr txBox="1"/>
          <p:nvPr/>
        </p:nvSpPr>
        <p:spPr>
          <a:xfrm>
            <a:off x="2987435" y="1795098"/>
            <a:ext cx="12313130" cy="593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00"/>
              </a:lnSpc>
              <a:spcBef>
                <a:spcPct val="0"/>
              </a:spcBef>
            </a:pPr>
            <a:r>
              <a:rPr lang="en-US" sz="5000" spc="535" dirty="0">
                <a:solidFill>
                  <a:srgbClr val="00B0F0"/>
                </a:solidFill>
                <a:latin typeface="Intro Rust"/>
                <a:ea typeface="Intro Rust"/>
                <a:cs typeface="Intro Rust"/>
                <a:sym typeface="Intro Rust"/>
              </a:rPr>
              <a:t>Let’s practice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22117" y="3839185"/>
            <a:ext cx="11240367" cy="995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Take out a piece of paper and a pencil, and practice making a password using this strategy.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15548" y="5300024"/>
            <a:ext cx="11656904" cy="2976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1.Write down a phrase you will remember (such as a song, or rhyme)</a:t>
            </a: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2. Write down the first letter of each word in that phrase</a:t>
            </a: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3.Replace some of those letters with special characters and lower case </a:t>
            </a: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4.Add a letter at the beginning and end of your phrase to represent a website or app you may use the password for (ie: “I” and “m” for Instagram) </a:t>
            </a:r>
          </a:p>
        </p:txBody>
      </p:sp>
      <p:sp>
        <p:nvSpPr>
          <p:cNvPr id="9" name="Freeform 9"/>
          <p:cNvSpPr/>
          <p:nvPr/>
        </p:nvSpPr>
        <p:spPr>
          <a:xfrm>
            <a:off x="16936356" y="8311028"/>
            <a:ext cx="1255488" cy="1252072"/>
          </a:xfrm>
          <a:custGeom>
            <a:avLst/>
            <a:gdLst/>
            <a:ahLst/>
            <a:cxnLst/>
            <a:rect l="l" t="t" r="r" b="b"/>
            <a:pathLst>
              <a:path w="1255488" h="1252072">
                <a:moveTo>
                  <a:pt x="0" y="0"/>
                </a:moveTo>
                <a:lnTo>
                  <a:pt x="1255488" y="0"/>
                </a:lnTo>
                <a:lnTo>
                  <a:pt x="1255488" y="1252072"/>
                </a:lnTo>
                <a:lnTo>
                  <a:pt x="0" y="12520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467</Words>
  <Application>Microsoft Office PowerPoint</Application>
  <PresentationFormat>Custom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Roboto Bold</vt:lpstr>
      <vt:lpstr>Impact</vt:lpstr>
      <vt:lpstr>Arial</vt:lpstr>
      <vt:lpstr>Calibri</vt:lpstr>
      <vt:lpstr>Intro Rust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Safety</dc:title>
  <cp:lastModifiedBy>Paige Phaneuf</cp:lastModifiedBy>
  <cp:revision>3</cp:revision>
  <dcterms:created xsi:type="dcterms:W3CDTF">2006-08-16T00:00:00Z</dcterms:created>
  <dcterms:modified xsi:type="dcterms:W3CDTF">2026-08-07T21:10:02Z</dcterms:modified>
  <dc:identifier>DAHRo_YTmKU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119a6-cdb8-4065-92e3-324510dad6e2_Enabled">
    <vt:lpwstr>true</vt:lpwstr>
  </property>
  <property fmtid="{D5CDD505-2E9C-101B-9397-08002B2CF9AE}" pid="3" name="MSIP_Label_cc6119a6-cdb8-4065-92e3-324510dad6e2_SetDate">
    <vt:lpwstr>2026-08-07T21:09:19Z</vt:lpwstr>
  </property>
  <property fmtid="{D5CDD505-2E9C-101B-9397-08002B2CF9AE}" pid="4" name="MSIP_Label_cc6119a6-cdb8-4065-92e3-324510dad6e2_Method">
    <vt:lpwstr>Standard</vt:lpwstr>
  </property>
  <property fmtid="{D5CDD505-2E9C-101B-9397-08002B2CF9AE}" pid="5" name="MSIP_Label_cc6119a6-cdb8-4065-92e3-324510dad6e2_Name">
    <vt:lpwstr>Protected A</vt:lpwstr>
  </property>
  <property fmtid="{D5CDD505-2E9C-101B-9397-08002B2CF9AE}" pid="6" name="MSIP_Label_cc6119a6-cdb8-4065-92e3-324510dad6e2_SiteId">
    <vt:lpwstr>b19bc849-5778-4293-babb-7dd7f046c0f2</vt:lpwstr>
  </property>
  <property fmtid="{D5CDD505-2E9C-101B-9397-08002B2CF9AE}" pid="7" name="MSIP_Label_cc6119a6-cdb8-4065-92e3-324510dad6e2_ActionId">
    <vt:lpwstr>a2501d2e-4faa-4d40-9110-b7cd3bee9bb8</vt:lpwstr>
  </property>
  <property fmtid="{D5CDD505-2E9C-101B-9397-08002B2CF9AE}" pid="8" name="MSIP_Label_cc6119a6-cdb8-4065-92e3-324510dad6e2_ContentBits">
    <vt:lpwstr>1</vt:lpwstr>
  </property>
  <property fmtid="{D5CDD505-2E9C-101B-9397-08002B2CF9AE}" pid="9" name="MSIP_Label_cc6119a6-cdb8-4065-92e3-324510dad6e2_Tag">
    <vt:lpwstr>10, 3, 0, 1</vt:lpwstr>
  </property>
  <property fmtid="{D5CDD505-2E9C-101B-9397-08002B2CF9AE}" pid="10" name="ClassificationContentMarkingHeaderLocations">
    <vt:lpwstr>Office Theme:8</vt:lpwstr>
  </property>
  <property fmtid="{D5CDD505-2E9C-101B-9397-08002B2CF9AE}" pid="11" name="ClassificationContentMarkingHeaderText">
    <vt:lpwstr>ISC: Protected A</vt:lpwstr>
  </property>
</Properties>
</file>